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6" r:id="rId5"/>
    <p:sldId id="256" r:id="rId6"/>
    <p:sldId id="271" r:id="rId7"/>
    <p:sldId id="273" r:id="rId8"/>
    <p:sldId id="275" r:id="rId9"/>
    <p:sldId id="274" r:id="rId10"/>
    <p:sldId id="277" r:id="rId11"/>
    <p:sldId id="270" r:id="rId12"/>
    <p:sldId id="278" r:id="rId13"/>
    <p:sldId id="258" r:id="rId14"/>
    <p:sldId id="259" r:id="rId15"/>
    <p:sldId id="279" r:id="rId16"/>
    <p:sldId id="280" r:id="rId17"/>
    <p:sldId id="267" r:id="rId18"/>
    <p:sldId id="261" r:id="rId19"/>
    <p:sldId id="263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42830-0EEA-4C3D-9579-96ECD1CA829F}" v="1" dt="2024-09-16T18:38:27.230"/>
    <p1510:client id="{DCDA5BAD-478A-60CB-2115-E27874C6B409}" v="1" dt="2024-09-16T18:36:10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06T17:22:36.6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1693 6218 16383 0 0,'6'0'0'0'0,"8"0"0"0"0,8 0 0 0 0,12 0 0 0 0,6 0 0 0 0,2 0 0 0 0,-6 6 0 0 0,-2 2 0 0 0,4-1 0 0 0,1-1 0 0 0,1-1 0 0 0,0-3 0 0 0,4 0 0 0 0,1-1 0 0 0,11-1 0 0 0,2-1 0 0 0,3 1 0 0 0,-3 0 0 0 0,-5-1 0 0 0,-6 1 0 0 0,8 0 0 0 0,5 0 0 0 0,0 0 0 0 0,-5 0 0 0 0,-6 0 0 0 0,1 0 0 0 0,10 0 0 0 0,12 0 0 0 0,13 6 0 0 0,9 2 0 0 0,7 0 0 0 0,-8-2 0 0 0,-1-2 0 0 0,1-1 0 0 0,3-2 0 0 0,-9 0 0 0 0,-13-1 0 0 0,-7 0 0 0 0,9-1 0 0 0,9 1 0 0 0,9 0 0 0 0,-6-1 0 0 0,-12 1 0 0 0,-7 0 0 0 0,-9 0 0 0 0,-9 0 0 0 0,-1 0 0 0 0,3 0 0 0 0,-1 0 0 0 0,2 0 0 0 0,-2 0 0 0 0,-4 0 0 0 0,-4 0 0 0 0,2 0 0 0 0,0 0 0 0 0,10 0 0 0 0,13 0 0 0 0,7 6 0 0 0,-3 8 0 0 0,-9 2 0 0 0,-8-2 0 0 0,-8-4 0 0 0,-1-3 0 0 0,-2-3 0 0 0,4-2 0 0 0,-1-1 0 0 0,-3-1 0 0 0,-2-1 0 0 0,9 0 0 0 0,1 1 0 0 0,11-1 0 0 0,5 1 0 0 0,-2 0 0 0 0,-7 0 0 0 0,-7 0 0 0 0,-2 0 0 0 0,-2 0 0 0 0,-4 0 0 0 0,2 0 0 0 0,-1 0 0 0 0,-2 0 0 0 0,-2 0 0 0 0,-3 0 0 0 0,-2 0 0 0 0,-1 0 0 0 0,-1 0 0 0 0,0 0 0 0 0,6 0 0 0 0,2 0 0 0 0,-1 0 0 0 0,-1 0 0 0 0,5 0 0 0 0,0 0 0 0 0,-2 0 0 0 0,10 0 0 0 0,8 0 0 0 0,11 0 0 0 0,-1 0 0 0 0,-7 0 0 0 0,-7 0 0 0 0,-9 0 0 0 0,0 6 0 0 0,-3 2 0 0 0,9-1 0 0 0,19 12 0 0 0,4 1 0 0 0,-7-2 0 0 0,-8-5 0 0 0,-4-3 0 0 0,-5-5 0 0 0,-7-2 0 0 0,2-2 0 0 0,-2 4 0 0 0,-3 3 0 0 0,-3-2 0 0 0,3 0 0 0 0,7-3 0 0 0,-6-6 0 0 0,-4-4 0 0 0,3 0 0 0 0,-1 1 0 0 0,12 1 0 0 0,13-4 0 0 0,8-1 0 0 0,2 2 0 0 0,1 2 0 0 0,-8-11 0 0 0,-10-1 0 0 0,-14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06T17:22:37.0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2303 14547 16383 0 0,'0'-6'0'0'0,"-18"-20"0"0"0,-12-24 0 0 0,-19-33 0 0 0,-19-26 0 0 0,-4-25 0 0 0,-2-8 0 0 0,12 3 0 0 0,11 18 0 0 0,13 19 0 0 0,14-4 0 0 0,-2-2 0 0 0,-8-1 0 0 0,2 1 0 0 0,6 6 0 0 0,2 9 0 0 0,5 2 0 0 0,5 11 0 0 0,6 0 0 0 0,-9-3 0 0 0,0-1 0 0 0,1-9 0 0 0,5 5 0 0 0,3 6 0 0 0,-2-2 0 0 0,0 8 0 0 0,2 10 0 0 0,2-1 0 0 0,2-7 0 0 0,-10-3 0 0 0,-2-19 0 0 0,0-11 0 0 0,4-5 0 0 0,4-1 0 0 0,3 0 0 0 0,3 1 0 0 0,1 8 0 0 0,1 16 0 0 0,0 11 0 0 0,1 6 0 0 0,0 9 0 0 0,-1 9 0 0 0,1-4 0 0 0,-1-10 0 0 0,0-12 0 0 0,0-11 0 0 0,0 4 0 0 0,0-1 0 0 0,0-4 0 0 0,0 2 0 0 0,0 3 0 0 0,6 17 0 0 0,2 8 0 0 0,0-3 0 0 0,-2-10 0 0 0,4-9 0 0 0,1-3 0 0 0,4 1 0 0 0,-1-3 0 0 0,10 8 0 0 0,1 11 0 0 0,8-7 0 0 0,-2-2 0 0 0,0 13 0 0 0,1-2 0 0 0,7-1 0 0 0,2-7 0 0 0,7 4 0 0 0,1 1 0 0 0,-2 7 0 0 0,3 8 0 0 0,0-4 0 0 0,-4 1 0 0 0,-3 5 0 0 0,3-1 0 0 0,0 3 0 0 0,4-1 0 0 0,5 7 0 0 0,0 0 0 0 0,-4 7 0 0 0,1 5 0 0 0,-7 1 0 0 0,0 0 0 0 0,-2 0 0 0 0,4-6 0 0 0,0 2 0 0 0,4 2 0 0 0,6 1 0 0 0,-8-1 0 0 0,-5 7 0 0 0,1 6 0 0 0,5 9 0 0 0,1-8 0 0 0,-4 1 0 0 0,-2 4 0 0 0,2-3 0 0 0,-1-3 0 0 0,-1 1 0 0 0,2-1 0 0 0,0 2 0 0 0,4-1 0 0 0,6-9 0 0 0,-2 0 0 0 0,-4 5 0 0 0,2 6 0 0 0,-3 1 0 0 0,-3 3 0 0 0,-4 4 0 0 0,-9-2 0 0 0,-5 0 0 0 0,5 3 0 0 0,3 3 0 0 0,7-4 0 0 0,2 0 0 0 0,-1 2 0 0 0,-2 2 0 0 0,-2 2 0 0 0,3 2 0 0 0,1 1 0 0 0,-1 0 0 0 0,3 2 0 0 0,0-1 0 0 0,-2 1 0 0 0,-2-1 0 0 0,-3-6 0 0 0,-3-2 0 0 0,0 1 0 0 0,4-5 0 0 0,-4-7 0 0 0,4 1 0 0 0,0 3 0 0 0,-1 4 0 0 0,6-2 0 0 0,12-5 0 0 0,15 1 0 0 0,0 3 0 0 0,-6-2 0 0 0,-2 1 0 0 0,-6 4 0 0 0,-14-2 0 0 0,-13 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06T17:22:37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3942 6941 16383 0 0,'6'-6'0'0'0,"14"-2"0"0"0,22 1 0 0 0,21 1 0 0 0,6 1 0 0 0,10 2 0 0 0,9 2 0 0 0,14 0 0 0 0,7 1 0 0 0,-9 1 0 0 0,-15-1 0 0 0,-10 0 0 0 0,-12 1 0 0 0,1-1 0 0 0,-4 0 0 0 0,-6 0 0 0 0,-13 6 0 0 0,-13 8 0 0 0,-17 14 0 0 0,-10 7 0 0 0,-12 17 0 0 0,-16 17 0 0 0,-3 9 0 0 0,-3-3 0 0 0,-7 3 0 0 0,-4 2 0 0 0,7-8 0 0 0,-3-10 0 0 0,5-3 0 0 0,3-6 0 0 0,1-6 0 0 0,-1 1 0 0 0,0-2 0 0 0,-2-2 0 0 0,6-3 0 0 0,2-8 0 0 0,-2 2 0 0 0,5-5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06T17:45:43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12462 9446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31F96-758A-40FB-842A-527D0C2323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7333-7824-4863-8A45-66E1B7C33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6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7333-7824-4863-8A45-66E1B7C330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2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9B5-9F60-7D22-80FF-FD20D07F2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0B837-4553-DBC6-1D75-896DD7F36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9AC86-C75A-C605-5CB7-1391EA3C7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4CD39-3602-F394-7ABC-2312763F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54545-26FE-5FB2-2430-ED489BC1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3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44FA-B837-09A7-220C-694E407C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A6608-7C6B-48F0-E969-154B533E5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4529D-E605-7765-8037-57BC975E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039EF-3AA2-843E-39BC-AD46AB9A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4DAEE-11AD-488A-5A1E-23E62306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5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514A8-3CE1-85FC-4378-8C2FAC7D8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A5408-B713-F941-2859-A34515D39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61B92-9E50-A3D4-A1D8-AFE77A39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63273-D396-C8DD-60A9-52FF2FE88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3313-9108-FCF2-76E7-D553F7F4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0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9387-9B49-6AA4-7502-AC78666B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0772-D3FA-A555-EBF4-26B88B6E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7520E-D58F-4AC3-71C2-E30E197E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2ACD3-CBBD-E3F7-427B-CD9C5E25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2CA7-F9FD-8B5B-479F-B353C26A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0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EFFC5-F46E-305B-DFA8-7A2041594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27BEA-2FD0-9990-7E29-2CB31CAE3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A0B19-02D6-AF9D-71FE-255601ED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8462E-0B97-9A3B-611F-BE979C0C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A771C-BA00-AC47-4FA0-5A7C4FD0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5401-4A35-7BED-39C5-67972B88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814F-87B5-94F9-DEC0-CD6EB6E92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D4052-45DB-356C-26EC-D30917017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07853-87D8-1DF6-BE36-7E51A7AF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5300A-2878-FFAC-E1AC-F08D2424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4D6C4-FCD4-81F8-8716-EAABA596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2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2BD0-CF29-8C69-B539-ACA8FDEAA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6207-1E25-6E53-4A02-BFA5AFCDD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11328-E4FA-3BED-73A9-C92B49FFD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A1F3F-87FE-E85C-633E-BE15091BF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87FB2-37AC-0480-05EA-8CD17B92A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248E30-A95E-2BB4-823B-4F3AEAA9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AFC9D-961F-1A5E-3BF4-DE70C8C5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8846B-C978-266C-6376-EEFBDF8E0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2F90-A2CF-1EDE-9600-B04B4E55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A73B0-C132-A273-2E68-AB4CF14E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4F061-CB30-7D4B-2F57-E118586B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B9517-9763-E6A7-0ABE-3C481C6D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3EC9E-8137-B077-63C3-62D3F8F5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9C034-8213-5188-C3BA-39F470AB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48862-19D2-33DD-47A4-631E7551D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2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CC9C-E9A1-18E5-79CC-FF525A41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D3D47-27C5-4180-8FAD-A668B9333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B9F26-958F-21DC-C21F-242F88F9C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C77A1-1290-9E88-0D73-969BE3A2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56DE1-BE44-E5F7-DDC2-A0C2CF4D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FD751-0335-0C88-9E0C-FD7C8508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2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83F6-FB37-DE55-2D58-BFB8ECBA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6042B-4844-CFF4-51A7-79B5F5715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59BCF-3C5A-A24E-472E-F148C8554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62C3E-85F5-08EE-5C56-699C1AC3F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3822A-7F9A-17C1-B76E-30767B930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C627D-33C3-6B61-DABD-7B781C5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DAF26-0EFB-8BCE-0F5F-AB9C471E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46FE1-7A98-4A14-65FC-B5A976A9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9BBBF-2333-610C-480F-484A800FB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620985-71A6-4B8C-A5A2-E5DFDEEE46A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0D773-131B-42FA-E462-74A546681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C9138-1ACF-30AC-2DA2-32C2B060C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EEA59D-9EFD-4FBB-88A8-651BA9002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6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ustomXml" Target="../ink/ink2.xml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hyperlink" Target="mailto:Transfer@qcc.mass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0.png"/><Relationship Id="rId5" Type="http://schemas.openxmlformats.org/officeDocument/2006/relationships/customXml" Target="../ink/ink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C8F26-CB30-71E6-92A1-2D721B83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Common App Guide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53B274-ECC8-3085-1A6E-7CDDB5349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Times New Roman"/>
                <a:cs typeface="Times New Roman"/>
              </a:rPr>
              <a:t>This guide provides information on how to: </a:t>
            </a:r>
            <a:endParaRPr lang="en-US">
              <a:latin typeface="Times New Roman"/>
              <a:cs typeface="Times New Roman"/>
            </a:endParaRPr>
          </a:p>
          <a:p>
            <a:r>
              <a:rPr lang="en-US" sz="2000">
                <a:latin typeface="Times New Roman"/>
                <a:cs typeface="Times New Roman"/>
              </a:rPr>
              <a:t>Order Transcripts</a:t>
            </a:r>
          </a:p>
          <a:p>
            <a:r>
              <a:rPr lang="en-US" sz="2000">
                <a:latin typeface="Times New Roman"/>
                <a:cs typeface="Times New Roman"/>
              </a:rPr>
              <a:t>Receive a Common App fee waiver</a:t>
            </a:r>
          </a:p>
          <a:p>
            <a:r>
              <a:rPr lang="en-US" sz="2000">
                <a:latin typeface="Times New Roman"/>
                <a:cs typeface="Times New Roman"/>
              </a:rPr>
              <a:t>Request Recommendations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8" name="Picture 17" descr="Question mark boxes">
            <a:extLst>
              <a:ext uri="{FF2B5EF4-FFF2-40B4-BE49-F238E27FC236}">
                <a16:creationId xmlns:a16="http://schemas.microsoft.com/office/drawing/2014/main" id="{E501D2A8-14F4-2B2C-DFA8-3D35DFE0D1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492" r="2245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17CFD75C-F8BA-BDFF-81D1-C1C72D67A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202" y="45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5"/>
    </mc:Choice>
    <mc:Fallback xmlns="">
      <p:transition spd="slow" advTm="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B795-02E8-9C50-BD2E-9C61FFE6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300" y="-26421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Step 10: Select Transcript Recipient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7EAFE-11EC-62B0-00EA-EAB993146EE2}"/>
              </a:ext>
            </a:extLst>
          </p:cNvPr>
          <p:cNvSpPr txBox="1"/>
          <p:nvPr/>
        </p:nvSpPr>
        <p:spPr>
          <a:xfrm>
            <a:off x="1409701" y="2689040"/>
            <a:ext cx="2959100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1. Choose “Education Organization, Application Services, Scholarship and Professional Licensing”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856174-496D-4B70-5A8D-907D11180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847725"/>
            <a:ext cx="7067550" cy="593407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18E5EBF-AD16-A45C-F0F7-545BD5CFE931}"/>
              </a:ext>
            </a:extLst>
          </p:cNvPr>
          <p:cNvSpPr/>
          <p:nvPr/>
        </p:nvSpPr>
        <p:spPr>
          <a:xfrm>
            <a:off x="4279899" y="2870200"/>
            <a:ext cx="860425" cy="4482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23EA1A3-0BB2-9514-EC3F-2F21FCC6679A}"/>
              </a:ext>
            </a:extLst>
          </p:cNvPr>
          <p:cNvSpPr/>
          <p:nvPr/>
        </p:nvSpPr>
        <p:spPr>
          <a:xfrm>
            <a:off x="4368801" y="3625358"/>
            <a:ext cx="860425" cy="4355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A5DFC-4B71-EC3B-C899-DAD72852035F}"/>
              </a:ext>
            </a:extLst>
          </p:cNvPr>
          <p:cNvSpPr txBox="1"/>
          <p:nvPr/>
        </p:nvSpPr>
        <p:spPr>
          <a:xfrm>
            <a:off x="2349499" y="3622310"/>
            <a:ext cx="19304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2. Choose “Common App for Transfer”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710A3CE-99F9-D5A8-4AA5-40D1CEB046D6}"/>
              </a:ext>
            </a:extLst>
          </p:cNvPr>
          <p:cNvSpPr/>
          <p:nvPr/>
        </p:nvSpPr>
        <p:spPr>
          <a:xfrm>
            <a:off x="4279899" y="4839698"/>
            <a:ext cx="860425" cy="3593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478820-61BB-3D60-3C27-E38737EA765B}"/>
              </a:ext>
            </a:extLst>
          </p:cNvPr>
          <p:cNvSpPr txBox="1"/>
          <p:nvPr/>
        </p:nvSpPr>
        <p:spPr>
          <a:xfrm>
            <a:off x="859963" y="4726035"/>
            <a:ext cx="3278649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3. Enter the </a:t>
            </a:r>
            <a:r>
              <a:rPr lang="en-US" b="1">
                <a:latin typeface="Times New Roman"/>
                <a:cs typeface="Times New Roman"/>
              </a:rPr>
              <a:t>unique Transcript ID Number that you received in Step 6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D45DF88-C5C1-5537-8F73-70CE5E36C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91" y="174865"/>
            <a:ext cx="3565525" cy="2305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A57CC0C-5261-2EB7-FFE7-8451B7BB2EE6}"/>
                  </a:ext>
                </a:extLst>
              </p14:cNvPr>
              <p14:cNvContentPartPr/>
              <p14:nvPr/>
            </p14:nvContentPartPr>
            <p14:xfrm>
              <a:off x="595735" y="2153872"/>
              <a:ext cx="1378773" cy="2659427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A57CC0C-5261-2EB7-FFE7-8451B7BB2E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100" y="2136234"/>
                <a:ext cx="1414403" cy="2695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BC6428-D556-72C4-0EA2-80858F8629EA}"/>
                  </a:ext>
                </a:extLst>
              </p14:cNvPr>
              <p14:cNvContentPartPr/>
              <p14:nvPr/>
            </p14:nvContentPartPr>
            <p14:xfrm>
              <a:off x="1790700" y="2031446"/>
              <a:ext cx="417352" cy="391012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BC6428-D556-72C4-0EA2-80858F8629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2711" y="2013460"/>
                <a:ext cx="452971" cy="42662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032324-067C-D527-2D18-5A92074A8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3"/>
    </mc:Choice>
    <mc:Fallback xmlns="">
      <p:transition spd="slow" advTm="4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3C58-BE09-2F27-826E-E24B8441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/>
                <a:cs typeface="Times New Roman"/>
              </a:rPr>
              <a:t>Step 11. Transcript Processing</a:t>
            </a:r>
            <a:endParaRPr lang="en-US" sz="4000"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F5E74-9730-9157-6C57-645AB2B8D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" y="1322387"/>
            <a:ext cx="4591050" cy="347662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E3FA421-21E6-0798-FEF0-D5092F008D20}"/>
              </a:ext>
            </a:extLst>
          </p:cNvPr>
          <p:cNvSpPr/>
          <p:nvPr/>
        </p:nvSpPr>
        <p:spPr>
          <a:xfrm rot="9683749">
            <a:off x="2838573" y="3129802"/>
            <a:ext cx="1127975" cy="2231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7F190-55DD-0862-3722-72DC5D0265AC}"/>
              </a:ext>
            </a:extLst>
          </p:cNvPr>
          <p:cNvSpPr txBox="1"/>
          <p:nvPr/>
        </p:nvSpPr>
        <p:spPr>
          <a:xfrm>
            <a:off x="3971129" y="2149830"/>
            <a:ext cx="552688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Current Transcript-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Process As Is-</a:t>
            </a:r>
            <a:r>
              <a:rPr lang="en-US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Use this option when ordering for current semester BEFORE degree is awarded/grades are posted. Use this option to </a:t>
            </a:r>
            <a:r>
              <a:rPr lang="en-US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send transcripts by application deadline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39C6ED1-823E-65D6-904C-C5D02DD5F319}"/>
              </a:ext>
            </a:extLst>
          </p:cNvPr>
          <p:cNvSpPr/>
          <p:nvPr/>
        </p:nvSpPr>
        <p:spPr>
          <a:xfrm rot="10800000">
            <a:off x="2247897" y="3836314"/>
            <a:ext cx="2410509" cy="2140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CB28C-EC61-9BA3-C5A5-C4AB49C20AD4}"/>
              </a:ext>
            </a:extLst>
          </p:cNvPr>
          <p:cNvSpPr txBox="1"/>
          <p:nvPr/>
        </p:nvSpPr>
        <p:spPr>
          <a:xfrm>
            <a:off x="4787900" y="3640840"/>
            <a:ext cx="60706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After Degree is Awarded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GRADUATING</a:t>
            </a:r>
            <a:r>
              <a:rPr lang="en-US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 Use this option when ordering FINAL transcripts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ED45CCD-3F2D-2CA8-4D49-5A43C3CFD199}"/>
              </a:ext>
            </a:extLst>
          </p:cNvPr>
          <p:cNvSpPr/>
          <p:nvPr/>
        </p:nvSpPr>
        <p:spPr>
          <a:xfrm rot="13028700">
            <a:off x="2052646" y="4697759"/>
            <a:ext cx="1008910" cy="2775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1FB4E-85D6-0E81-A93C-FDFDD65B0DAB}"/>
              </a:ext>
            </a:extLst>
          </p:cNvPr>
          <p:cNvSpPr txBox="1"/>
          <p:nvPr/>
        </p:nvSpPr>
        <p:spPr>
          <a:xfrm>
            <a:off x="3060700" y="4949249"/>
            <a:ext cx="60706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After Grades Are Posted- </a:t>
            </a:r>
            <a:r>
              <a:rPr lang="en-US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Transferring </a:t>
            </a:r>
            <a:r>
              <a:rPr lang="en-US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graduating</a:t>
            </a:r>
            <a:r>
              <a:rPr lang="en-US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 Use this option when ordering FINAL transcripts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B7C888-C968-2C46-3D0A-FF1E904D6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6327" y="712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9"/>
    </mc:Choice>
    <mc:Fallback xmlns="">
      <p:transition spd="slow" advTm="3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32412C-B984-F857-F451-BCFACD41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53" y="0"/>
            <a:ext cx="615670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7265C-DDCC-BB69-E8A9-5BCAC35B8E6C}"/>
              </a:ext>
            </a:extLst>
          </p:cNvPr>
          <p:cNvSpPr txBox="1"/>
          <p:nvPr/>
        </p:nvSpPr>
        <p:spPr>
          <a:xfrm>
            <a:off x="4635500" y="444500"/>
            <a:ext cx="175259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Send "Electronically"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9BEB3F6-ADA1-24D7-9267-DA94F2B547FF}"/>
              </a:ext>
            </a:extLst>
          </p:cNvPr>
          <p:cNvSpPr/>
          <p:nvPr/>
        </p:nvSpPr>
        <p:spPr>
          <a:xfrm>
            <a:off x="3594100" y="444500"/>
            <a:ext cx="1041400" cy="3047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58CAC-96F1-C319-69F7-E83CF98931A5}"/>
              </a:ext>
            </a:extLst>
          </p:cNvPr>
          <p:cNvSpPr txBox="1"/>
          <p:nvPr/>
        </p:nvSpPr>
        <p:spPr>
          <a:xfrm>
            <a:off x="4737100" y="901699"/>
            <a:ext cx="2095499" cy="78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Times New Roman"/>
                <a:cs typeface="Times New Roman"/>
              </a:rPr>
              <a:t>You only need “1 Copy” since you are using the Common App. </a:t>
            </a:r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D0E0C32A-513A-2DFF-0F50-C07A719BAF04}"/>
              </a:ext>
            </a:extLst>
          </p:cNvPr>
          <p:cNvSpPr/>
          <p:nvPr/>
        </p:nvSpPr>
        <p:spPr>
          <a:xfrm>
            <a:off x="3695700" y="901699"/>
            <a:ext cx="1041400" cy="3047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04794-D39D-E867-64B5-181057CF5B6D}"/>
              </a:ext>
            </a:extLst>
          </p:cNvPr>
          <p:cNvSpPr txBox="1"/>
          <p:nvPr/>
        </p:nvSpPr>
        <p:spPr>
          <a:xfrm>
            <a:off x="7251700" y="2425700"/>
            <a:ext cx="2324100" cy="553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Times New Roman"/>
              </a:rPr>
              <a:t>Click “Yes” to accept terms and conditions. </a:t>
            </a:r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4B818A37-E649-35C7-7BB3-5CC366CFB45F}"/>
              </a:ext>
            </a:extLst>
          </p:cNvPr>
          <p:cNvSpPr/>
          <p:nvPr/>
        </p:nvSpPr>
        <p:spPr>
          <a:xfrm>
            <a:off x="6146799" y="2425698"/>
            <a:ext cx="1041400" cy="3047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1C9DDF55-AE71-E91A-30DF-80D9C2EEFA2D}"/>
              </a:ext>
            </a:extLst>
          </p:cNvPr>
          <p:cNvSpPr/>
          <p:nvPr/>
        </p:nvSpPr>
        <p:spPr>
          <a:xfrm>
            <a:off x="5867398" y="6400797"/>
            <a:ext cx="1041400" cy="3047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76152A-6BFF-A4D5-520C-BBB784DE952C}"/>
              </a:ext>
            </a:extLst>
          </p:cNvPr>
          <p:cNvSpPr txBox="1"/>
          <p:nvPr/>
        </p:nvSpPr>
        <p:spPr>
          <a:xfrm>
            <a:off x="7048500" y="6273800"/>
            <a:ext cx="2743200" cy="553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Times New Roman"/>
              </a:rPr>
              <a:t>. “Continue” and pay for transcript</a:t>
            </a:r>
            <a:r>
              <a:rPr lang="en-US" sz="1100">
                <a:latin typeface="Times New Roman"/>
              </a:rPr>
              <a:t>.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6BD802-7E6F-CF2A-2307-1CA7776F5331}"/>
              </a:ext>
            </a:extLst>
          </p:cNvPr>
          <p:cNvSpPr txBox="1"/>
          <p:nvPr/>
        </p:nvSpPr>
        <p:spPr>
          <a:xfrm>
            <a:off x="7251700" y="190500"/>
            <a:ext cx="40259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>
                <a:latin typeface="Times New Roman"/>
              </a:rPr>
              <a:t>Step 12: Student Clearing House</a:t>
            </a:r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525660-24C8-63F7-87CF-0CEB04D2C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856" y="820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1"/>
    </mc:Choice>
    <mc:Fallback xmlns="">
      <p:transition spd="slow" advTm="4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3CC94CF-E0D1-912D-4146-150E09D99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71128" y="290123"/>
            <a:ext cx="590113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5035B-D95E-BCDA-6B12-CE5B360F1F8E}"/>
              </a:ext>
            </a:extLst>
          </p:cNvPr>
          <p:cNvSpPr txBox="1"/>
          <p:nvPr/>
        </p:nvSpPr>
        <p:spPr>
          <a:xfrm>
            <a:off x="596900" y="508000"/>
            <a:ext cx="40259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>
                <a:latin typeface="Times New Roman"/>
              </a:rPr>
              <a:t>Step 13: Pay For Transcripts</a:t>
            </a:r>
            <a:endParaRPr lang="en-US" sz="33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72573-2991-CE4D-F67D-3B426D61796E}"/>
              </a:ext>
            </a:extLst>
          </p:cNvPr>
          <p:cNvSpPr txBox="1"/>
          <p:nvPr/>
        </p:nvSpPr>
        <p:spPr>
          <a:xfrm>
            <a:off x="292100" y="2222500"/>
            <a:ext cx="40259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</a:rPr>
              <a:t>OPTIONAL : If you would like to send additional transcripts to a schools that are NOT on the Common App you can choose to "Add Recipient" to send to other schools. 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1AD9930-A104-D6EA-0989-B0F99ECD04CE}"/>
              </a:ext>
            </a:extLst>
          </p:cNvPr>
          <p:cNvSpPr/>
          <p:nvPr/>
        </p:nvSpPr>
        <p:spPr>
          <a:xfrm rot="10080000" flipV="1">
            <a:off x="4105074" y="2155367"/>
            <a:ext cx="1181100" cy="3048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8025C-C909-2BBA-061E-944C7BB6C9A2}"/>
              </a:ext>
            </a:extLst>
          </p:cNvPr>
          <p:cNvSpPr txBox="1"/>
          <p:nvPr/>
        </p:nvSpPr>
        <p:spPr>
          <a:xfrm>
            <a:off x="5435600" y="5397499"/>
            <a:ext cx="40259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Click "Checkout" when you are ready to pay.</a:t>
            </a:r>
          </a:p>
          <a:p>
            <a:r>
              <a:rPr lang="en-US">
                <a:latin typeface="Times New Roman"/>
                <a:cs typeface="Times New Roman"/>
              </a:rPr>
              <a:t>The next 2 pages will  ask for a signature and a payment method. 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7392BF16-A6C3-4962-58F9-7E92B8E4B382}"/>
              </a:ext>
            </a:extLst>
          </p:cNvPr>
          <p:cNvSpPr/>
          <p:nvPr/>
        </p:nvSpPr>
        <p:spPr>
          <a:xfrm rot="5700000" flipV="1">
            <a:off x="8121603" y="4808581"/>
            <a:ext cx="952500" cy="2413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3349B-8CC1-97F1-EC8D-DE33C86A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1"/>
    </mc:Choice>
    <mc:Fallback xmlns="">
      <p:transition spd="slow" advTm="3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C78D9B0-D365-DBF2-81E1-C864AA043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39" y="88141"/>
            <a:ext cx="8754445" cy="6767464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18177D9C-4FFC-B0AB-6B3D-8D8A4BC6E000}"/>
              </a:ext>
            </a:extLst>
          </p:cNvPr>
          <p:cNvSpPr/>
          <p:nvPr/>
        </p:nvSpPr>
        <p:spPr>
          <a:xfrm>
            <a:off x="2317521" y="5541030"/>
            <a:ext cx="6070600" cy="2159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FA468-4E3F-A676-999E-DFE711587A65}"/>
              </a:ext>
            </a:extLst>
          </p:cNvPr>
          <p:cNvSpPr txBox="1"/>
          <p:nvPr/>
        </p:nvSpPr>
        <p:spPr>
          <a:xfrm>
            <a:off x="8661400" y="5435600"/>
            <a:ext cx="29337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QCC Transfer office can provide supporting statement. 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375DAD94-8EAB-164F-C9FC-1CCB65798C81}"/>
              </a:ext>
            </a:extLst>
          </p:cNvPr>
          <p:cNvSpPr/>
          <p:nvPr/>
        </p:nvSpPr>
        <p:spPr>
          <a:xfrm rot="12900000">
            <a:off x="374000" y="6213229"/>
            <a:ext cx="508000" cy="139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F6EFC-7BC8-4E45-244C-E335F113CD57}"/>
              </a:ext>
            </a:extLst>
          </p:cNvPr>
          <p:cNvSpPr txBox="1"/>
          <p:nvPr/>
        </p:nvSpPr>
        <p:spPr>
          <a:xfrm>
            <a:off x="0" y="5753100"/>
            <a:ext cx="114300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Click </a:t>
            </a:r>
            <a:r>
              <a:rPr lang="en-US" sz="1600">
                <a:highlight>
                  <a:srgbClr val="FFFF00"/>
                </a:highlight>
                <a:latin typeface="Times New Roman"/>
                <a:cs typeface="Times New Roman"/>
              </a:rPr>
              <a:t>"Yes"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710971-2F27-CD5C-FAE7-F4F317F34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5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CEF3B-3F86-F62A-CEFD-7B4060D5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36" y="640080"/>
            <a:ext cx="11270488" cy="14813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700">
                <a:latin typeface="Times New Roman"/>
              </a:rPr>
            </a:br>
            <a:r>
              <a:rPr lang="en-US" sz="2700">
                <a:latin typeface="Times New Roman"/>
                <a:cs typeface="Times New Roman"/>
              </a:rPr>
              <a:t>When students check “</a:t>
            </a:r>
            <a:r>
              <a:rPr lang="en-US" sz="2700" b="1">
                <a:latin typeface="Times New Roman"/>
                <a:cs typeface="Times New Roman"/>
              </a:rPr>
              <a:t>YES”</a:t>
            </a:r>
            <a:r>
              <a:rPr lang="en-US" sz="2700">
                <a:latin typeface="Times New Roman"/>
                <a:cs typeface="Times New Roman"/>
              </a:rPr>
              <a:t> they can still fill out the entire application and submit it. </a:t>
            </a:r>
            <a:br>
              <a:rPr lang="en-US" sz="2700">
                <a:latin typeface="Times New Roman"/>
              </a:rPr>
            </a:br>
            <a:endParaRPr lang="en-US" sz="2700">
              <a:latin typeface="Times New Roman"/>
              <a:cs typeface="Times New Roman"/>
            </a:endParaRPr>
          </a:p>
          <a:p>
            <a:r>
              <a:rPr lang="en-US" sz="5000" kern="1200">
                <a:latin typeface="Times New Roman"/>
                <a:cs typeface="Times New Roman"/>
              </a:rPr>
              <a:t>Common App Fee Waiver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66FD2-63F9-4B8F-C9F6-4358DA82CB86}"/>
              </a:ext>
            </a:extLst>
          </p:cNvPr>
          <p:cNvSpPr txBox="1"/>
          <p:nvPr/>
        </p:nvSpPr>
        <p:spPr>
          <a:xfrm>
            <a:off x="261257" y="2660903"/>
            <a:ext cx="11652867" cy="4066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Times New Roman"/>
                <a:cs typeface="Times New Roman"/>
              </a:rPr>
              <a:t>If a student checks “</a:t>
            </a:r>
            <a:r>
              <a:rPr lang="en-US" sz="1700" b="1">
                <a:latin typeface="Times New Roman"/>
                <a:cs typeface="Times New Roman"/>
              </a:rPr>
              <a:t>Yes</a:t>
            </a:r>
            <a:r>
              <a:rPr lang="en-US" sz="1700">
                <a:latin typeface="Times New Roman"/>
                <a:cs typeface="Times New Roman"/>
              </a:rPr>
              <a:t>”  indicating that they meet one or more of the eligibility requirements, they have options. </a:t>
            </a: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AutoNum type="alphaLcPeriod"/>
            </a:pPr>
            <a:r>
              <a:rPr lang="en-US" sz="1700">
                <a:latin typeface="Times New Roman"/>
                <a:cs typeface="Times New Roman"/>
              </a:rPr>
              <a:t>THE STUDENT can provide a supporting statement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Times New Roman"/>
                <a:cs typeface="Times New Roman"/>
              </a:rPr>
              <a:t> OR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Times New Roman"/>
                <a:cs typeface="Times New Roman"/>
              </a:rPr>
              <a:t>2. TRANSFER SERVICES can provide a supporting statement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700" b="1">
              <a:highlight>
                <a:srgbClr val="FFFF00"/>
              </a:highlight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Times New Roman"/>
                <a:cs typeface="Times New Roman"/>
              </a:rPr>
              <a:t>When students check “</a:t>
            </a:r>
            <a:r>
              <a:rPr lang="en-US" sz="1700" b="1">
                <a:latin typeface="Times New Roman"/>
                <a:cs typeface="Times New Roman"/>
              </a:rPr>
              <a:t>YES</a:t>
            </a:r>
            <a:r>
              <a:rPr lang="en-US" sz="1700">
                <a:latin typeface="Times New Roman"/>
                <a:cs typeface="Times New Roman"/>
              </a:rPr>
              <a:t>” the request shows up on the application when the school downloads it.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700"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Times New Roman"/>
                <a:cs typeface="Times New Roman"/>
              </a:rPr>
              <a:t>The receiving institution will review the file to see if the student qualifies for a fee waiver.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AutoNum type="alphaLcPeriod"/>
            </a:pPr>
            <a:endParaRPr lang="en-US" sz="1700"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highlight>
                  <a:srgbClr val="FFFF00"/>
                </a:highlight>
                <a:latin typeface="Times New Roman"/>
                <a:cs typeface="Times New Roman"/>
              </a:rPr>
              <a:t>If the student receives a request for Fee Waiver Documentation from the Receiving School 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700" b="1">
              <a:highlight>
                <a:srgbClr val="FFFF00"/>
              </a:highlight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700">
                <a:latin typeface="Times New Roman"/>
                <a:cs typeface="Times New Roman"/>
              </a:rPr>
              <a:t>Email </a:t>
            </a:r>
            <a:r>
              <a:rPr lang="en-US" sz="1700"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Transfer@qcc.mass.edu</a:t>
            </a:r>
            <a:r>
              <a:rPr lang="en-US" sz="1700">
                <a:latin typeface="Times New Roman"/>
                <a:cs typeface="Times New Roman"/>
              </a:rPr>
              <a:t> Include your Student ID, Name, and the name of the school you are applying to.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AutoNum type="alphaLcPeriod"/>
            </a:pPr>
            <a:endParaRPr lang="en-US" sz="160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4B6F8-ED2E-5157-41C2-34E850F12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113668-4525-CD7D-ADDB-4B07904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</p:txBody>
      </p:sp>
      <p:sp>
        <p:nvSpPr>
          <p:cNvPr id="4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CE74E-3B15-9EB9-F3BB-98BC6D7F5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93" y="1791916"/>
            <a:ext cx="57229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Before assigning someone, ASK instructor/professor first.</a:t>
            </a:r>
            <a:r>
              <a:rPr lang="en-US" sz="1800" dirty="0">
                <a:latin typeface="Times New Roman"/>
                <a:cs typeface="Times New Roman"/>
              </a:rPr>
              <a:t> Email is a great way to communicate but be sure to include the following information. </a:t>
            </a:r>
          </a:p>
          <a:p>
            <a:pPr marL="0" indent="0">
              <a:buNone/>
            </a:pPr>
            <a:endParaRPr lang="en-US" sz="1800" dirty="0">
              <a:latin typeface="Times New Roman"/>
              <a:cs typeface="Times New Roman"/>
            </a:endParaRPr>
          </a:p>
          <a:p>
            <a:pPr lvl="1"/>
            <a:r>
              <a:rPr lang="en-US" sz="1800" b="1" dirty="0">
                <a:latin typeface="Times New Roman"/>
                <a:cs typeface="Times New Roman"/>
              </a:rPr>
              <a:t>Academic</a:t>
            </a:r>
            <a:r>
              <a:rPr lang="en-US" sz="1800" dirty="0">
                <a:latin typeface="Times New Roman"/>
                <a:cs typeface="Times New Roman"/>
              </a:rPr>
              <a:t> should be a College Professor or Advisor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Introduce yourself: remind instructor who you are: class taken with professor, when, </a:t>
            </a:r>
            <a:r>
              <a:rPr lang="en-US" sz="1800" dirty="0" err="1">
                <a:latin typeface="Times New Roman"/>
                <a:cs typeface="Times New Roman"/>
              </a:rPr>
              <a:t>ect</a:t>
            </a:r>
            <a:r>
              <a:rPr lang="en-US" sz="1800" dirty="0">
                <a:latin typeface="Times New Roman"/>
                <a:cs typeface="Times New Roman"/>
              </a:rPr>
              <a:t>.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Academic goals and to which school you are applying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Share the submission options  (online OR hard copy)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Please be </a:t>
            </a:r>
            <a:r>
              <a:rPr lang="en-US" sz="1800" b="1" dirty="0">
                <a:latin typeface="Times New Roman"/>
                <a:cs typeface="Times New Roman"/>
              </a:rPr>
              <a:t>Respectful </a:t>
            </a:r>
            <a:r>
              <a:rPr lang="en-US" sz="1800" dirty="0">
                <a:latin typeface="Times New Roman"/>
                <a:cs typeface="Times New Roman"/>
              </a:rPr>
              <a:t>when monitoring activity for Recommenders submission. 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Be aware of the Min/Max for all schools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EA4C828-0A8F-D521-24E2-A49ECAEB4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50" y="1982788"/>
            <a:ext cx="6121400" cy="42259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8205F2-3A7C-5D11-9896-D522E430A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32673-6E7E-C50A-F009-C5754B28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>
                <a:latin typeface="Times New Roman"/>
                <a:cs typeface="Times New Roman"/>
              </a:rPr>
              <a:t>Create a Recommendation on Common App</a:t>
            </a:r>
            <a:endParaRPr lang="en-US" sz="3700" dirty="0">
              <a:latin typeface="Times New Roman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F901-396D-675F-7E14-27166923D714}"/>
              </a:ext>
            </a:extLst>
          </p:cNvPr>
          <p:cNvSpPr txBox="1"/>
          <p:nvPr/>
        </p:nvSpPr>
        <p:spPr>
          <a:xfrm>
            <a:off x="590719" y="2207602"/>
            <a:ext cx="4803113" cy="4527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Times New Roman"/>
                <a:cs typeface="Times New Roman"/>
              </a:rPr>
              <a:t>Add Recommendation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Times New Roman"/>
                <a:cs typeface="Times New Roman"/>
              </a:rPr>
              <a:t>Fill in required fields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Times New Roman"/>
                <a:cs typeface="Times New Roman"/>
              </a:rPr>
              <a:t>It is recommended that students click “</a:t>
            </a:r>
            <a:r>
              <a:rPr lang="en-US" sz="2000" b="1">
                <a:latin typeface="Times New Roman"/>
                <a:cs typeface="Times New Roman"/>
              </a:rPr>
              <a:t>YES</a:t>
            </a:r>
            <a:r>
              <a:rPr lang="en-US" sz="2000">
                <a:latin typeface="Times New Roman"/>
                <a:cs typeface="Times New Roman"/>
              </a:rPr>
              <a:t>” to “I waive my rights to this recommendation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Times New Roman"/>
                <a:cs typeface="Times New Roman"/>
              </a:rPr>
              <a:t>Click  to give “Permission to Contact Recommender”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Times New Roman"/>
                <a:cs typeface="Times New Roman"/>
              </a:rPr>
              <a:t>“Save This Recommendation Request”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89478-A910-26F1-79B8-95AE04F59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66" y="267771"/>
            <a:ext cx="6870822" cy="632182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3285CB-DFF2-1040-D61F-188FDC3D0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4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487381-3BD8-3471-9413-FFC6AC3B495F}"/>
                  </a:ext>
                </a:extLst>
              </p14:cNvPr>
              <p14:cNvContentPartPr/>
              <p14:nvPr/>
            </p14:nvContentPartPr>
            <p14:xfrm>
              <a:off x="5600700" y="3251200"/>
              <a:ext cx="12700" cy="127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487381-3BD8-3471-9413-FFC6AC3B49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8400" y="2628900"/>
                <a:ext cx="1270000" cy="1270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D0E00F6-8135-DF2E-6260-A0A333042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3959" y="4454"/>
            <a:ext cx="8799564" cy="6849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07F409-4E91-B239-49CA-3559364FBAA5}"/>
              </a:ext>
            </a:extLst>
          </p:cNvPr>
          <p:cNvSpPr txBox="1"/>
          <p:nvPr/>
        </p:nvSpPr>
        <p:spPr>
          <a:xfrm>
            <a:off x="313403" y="1114732"/>
            <a:ext cx="282923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Times New Roman"/>
                <a:cs typeface="Times New Roman"/>
              </a:rPr>
              <a:t>Example of what the Recommender will receive from Common App: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DD9DF5-DCAA-D4C1-3585-33A6ADFB1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047" y="5743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79BA2-8490-5E30-06D3-18BFD95C0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Ordering transcripts </a:t>
            </a:r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 the Common Application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D0670-BDF3-223C-B15B-7DF780C26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 fontScale="77500" lnSpcReduction="20000"/>
          </a:bodyPr>
          <a:lstStyle/>
          <a:p>
            <a:endParaRPr lang="en-US" sz="1500"/>
          </a:p>
          <a:p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Follow this Step- by -Step guide so you only </a:t>
            </a:r>
            <a:r>
              <a:rPr lang="en-US" sz="33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PAY ONE TIME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403F8900-5E0D-FBC4-6397-C2D470480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399" y="894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6"/>
    </mc:Choice>
    <mc:Fallback xmlns="">
      <p:transition spd="slow" advTm="1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DD97-33D6-B57D-387E-A5747209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Electronically send transcript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D030F-00F9-39D6-3E97-C0B0916BD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406525"/>
            <a:ext cx="2843981" cy="1404938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>
                <a:latin typeface="Times New Roman"/>
                <a:ea typeface="Calibri"/>
                <a:cs typeface="Calibri"/>
              </a:rPr>
              <a:t>Step 1</a:t>
            </a:r>
            <a:r>
              <a:rPr lang="en-US" sz="2000">
                <a:latin typeface="Times New Roman"/>
                <a:ea typeface="Calibri"/>
                <a:cs typeface="Calibri"/>
              </a:rPr>
              <a:t>.</a:t>
            </a:r>
            <a:endParaRPr lang="en-US" sz="200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Times New Roman"/>
                <a:ea typeface="Calibri"/>
                <a:cs typeface="Calibri"/>
              </a:rPr>
              <a:t>Locate the correct page </a:t>
            </a:r>
            <a:endParaRPr lang="en-US" sz="200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Times New Roman"/>
                <a:ea typeface="Calibri"/>
                <a:cs typeface="Calibri"/>
              </a:rPr>
              <a:t>"Academic History"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latin typeface="Times New Roman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5" name="Picture 4" descr="A screen shot of a application&#10;&#10;Description automatically generated">
            <a:extLst>
              <a:ext uri="{FF2B5EF4-FFF2-40B4-BE49-F238E27FC236}">
                <a16:creationId xmlns:a16="http://schemas.microsoft.com/office/drawing/2014/main" id="{202CAF91-9AA3-445B-CCBD-7EF908578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13" y="1410310"/>
            <a:ext cx="4254500" cy="279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E1196-D3D0-3870-4AA0-EB4BF1FA4A41}"/>
              </a:ext>
            </a:extLst>
          </p:cNvPr>
          <p:cNvSpPr txBox="1"/>
          <p:nvPr/>
        </p:nvSpPr>
        <p:spPr>
          <a:xfrm>
            <a:off x="3251200" y="4445000"/>
            <a:ext cx="397510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Times New Roman"/>
                <a:cs typeface="Arial"/>
              </a:rPr>
              <a:t>Step 2</a:t>
            </a:r>
            <a:r>
              <a:rPr lang="en-US" sz="2000" b="1">
                <a:latin typeface="Times New Roman"/>
                <a:cs typeface="Arial"/>
              </a:rPr>
              <a:t>.</a:t>
            </a:r>
            <a:r>
              <a:rPr lang="en-US" sz="2000">
                <a:latin typeface="Times New Roman"/>
                <a:cs typeface="Arial"/>
              </a:rPr>
              <a:t> </a:t>
            </a:r>
            <a:endParaRPr lang="en-US" sz="2000">
              <a:latin typeface="Times New Roman"/>
              <a:ea typeface="Calibri"/>
              <a:cs typeface="Times New Roman"/>
            </a:endParaRPr>
          </a:p>
          <a:p>
            <a:r>
              <a:rPr lang="en-US" sz="2000">
                <a:latin typeface="Times New Roman"/>
                <a:cs typeface="Arial"/>
              </a:rPr>
              <a:t>Click "Colleges Attended"</a:t>
            </a:r>
            <a:endParaRPr lang="en-US" sz="200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9887DE4-BF1A-3703-F55D-C2249A1E8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613" y="2312988"/>
            <a:ext cx="3673475" cy="4124325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05388E25-21FD-1474-1A7D-116224005DC0}"/>
              </a:ext>
            </a:extLst>
          </p:cNvPr>
          <p:cNvSpPr/>
          <p:nvPr/>
        </p:nvSpPr>
        <p:spPr>
          <a:xfrm>
            <a:off x="4102100" y="1689100"/>
            <a:ext cx="571500" cy="304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D9CEB2F-6A66-397B-694D-FBDDCB9403C5}"/>
              </a:ext>
            </a:extLst>
          </p:cNvPr>
          <p:cNvSpPr/>
          <p:nvPr/>
        </p:nvSpPr>
        <p:spPr>
          <a:xfrm rot="9540000">
            <a:off x="6943598" y="4254673"/>
            <a:ext cx="1409700" cy="3683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8C85EB-B966-4760-2919-19D7E45F9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3"/>
    </mc:Choice>
    <mc:Fallback xmlns="">
      <p:transition spd="slow" advTm="1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C497-E318-62AD-7DCE-F3B62F21E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39725"/>
            <a:ext cx="3454400" cy="817563"/>
          </a:xfrm>
          <a:noFill/>
        </p:spPr>
        <p:txBody>
          <a:bodyPr>
            <a:noAutofit/>
          </a:bodyPr>
          <a:lstStyle/>
          <a:p>
            <a:r>
              <a:rPr lang="en-US" sz="3600" b="1">
                <a:latin typeface="Times New Roman"/>
                <a:cs typeface="Times New Roman"/>
              </a:rPr>
              <a:t>Step 3.</a:t>
            </a:r>
            <a:r>
              <a:rPr lang="en-US" sz="3600">
                <a:latin typeface="Times New Roman"/>
                <a:cs typeface="Times New Roman"/>
              </a:rPr>
              <a:t>Add QCC</a:t>
            </a:r>
          </a:p>
        </p:txBody>
      </p:sp>
      <p:pic>
        <p:nvPicPr>
          <p:cNvPr id="4" name="Content Placeholder 3" descr="A screenshot of a college application&#10;&#10;Description automatically generated">
            <a:extLst>
              <a:ext uri="{FF2B5EF4-FFF2-40B4-BE49-F238E27FC236}">
                <a16:creationId xmlns:a16="http://schemas.microsoft.com/office/drawing/2014/main" id="{B3651ED0-8B35-2DEB-09F6-2A3C9E6E6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3986" y="1262272"/>
            <a:ext cx="4697127" cy="3868738"/>
          </a:xfr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A6F1CF4A-F28B-5EDD-C5C2-D1CB9F7CF16C}"/>
              </a:ext>
            </a:extLst>
          </p:cNvPr>
          <p:cNvSpPr/>
          <p:nvPr/>
        </p:nvSpPr>
        <p:spPr>
          <a:xfrm>
            <a:off x="1917700" y="4787900"/>
            <a:ext cx="1130300" cy="3429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CBCACD3-BA04-89EC-95CC-DE8460E7F9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20" r="-176" b="39024"/>
          <a:stretch/>
        </p:blipFill>
        <p:spPr>
          <a:xfrm>
            <a:off x="5095875" y="0"/>
            <a:ext cx="5438789" cy="933451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3B057051-ECC9-89F9-45FB-0BA19B90CFF5}"/>
              </a:ext>
            </a:extLst>
          </p:cNvPr>
          <p:cNvSpPr/>
          <p:nvPr/>
        </p:nvSpPr>
        <p:spPr>
          <a:xfrm rot="-1500000">
            <a:off x="9395411" y="1600955"/>
            <a:ext cx="1104900" cy="393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583F405F-C134-BB8F-F153-96B4511AE4E7}"/>
              </a:ext>
            </a:extLst>
          </p:cNvPr>
          <p:cNvSpPr/>
          <p:nvPr/>
        </p:nvSpPr>
        <p:spPr>
          <a:xfrm>
            <a:off x="9004298" y="266699"/>
            <a:ext cx="1473200" cy="4191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1</a:t>
            </a:r>
          </a:p>
        </p:txBody>
      </p:sp>
      <p:pic>
        <p:nvPicPr>
          <p:cNvPr id="11" name="Picture 10" descr="A screenshot of a survey&#10;&#10;Description automatically generated">
            <a:extLst>
              <a:ext uri="{FF2B5EF4-FFF2-40B4-BE49-F238E27FC236}">
                <a16:creationId xmlns:a16="http://schemas.microsoft.com/office/drawing/2014/main" id="{4DC7C1C2-4208-2324-627C-460CB0384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613" y="2162175"/>
            <a:ext cx="5286375" cy="2533650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455C9867-552C-1E94-6160-11827A74B799}"/>
              </a:ext>
            </a:extLst>
          </p:cNvPr>
          <p:cNvSpPr/>
          <p:nvPr/>
        </p:nvSpPr>
        <p:spPr>
          <a:xfrm rot="1080000">
            <a:off x="7658246" y="3576586"/>
            <a:ext cx="1003300" cy="2921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9E939-3249-E0AB-46C6-DE47EDDDE039}"/>
              </a:ext>
            </a:extLst>
          </p:cNvPr>
          <p:cNvSpPr txBox="1"/>
          <p:nvPr/>
        </p:nvSpPr>
        <p:spPr>
          <a:xfrm>
            <a:off x="6045200" y="1003300"/>
            <a:ext cx="3873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imes New Roman"/>
                <a:cs typeface="Times New Roman"/>
              </a:rPr>
              <a:t>Option 1. </a:t>
            </a:r>
            <a:r>
              <a:rPr lang="en-US" sz="2000">
                <a:latin typeface="Times New Roman"/>
                <a:cs typeface="Times New Roman"/>
              </a:rPr>
              <a:t>Follow this process if you have </a:t>
            </a:r>
            <a:r>
              <a:rPr lang="en-US" sz="2000" b="1">
                <a:latin typeface="Times New Roman"/>
                <a:cs typeface="Times New Roman"/>
              </a:rPr>
              <a:t>GRADUATED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482B59B-131E-6283-E41E-63B624445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425" y="4697413"/>
            <a:ext cx="4984750" cy="2136775"/>
          </a:xfrm>
          <a:prstGeom prst="rect">
            <a:avLst/>
          </a:prstGeom>
        </p:spPr>
      </p:pic>
      <p:sp>
        <p:nvSpPr>
          <p:cNvPr id="15" name="Arrow: Left 14">
            <a:extLst>
              <a:ext uri="{FF2B5EF4-FFF2-40B4-BE49-F238E27FC236}">
                <a16:creationId xmlns:a16="http://schemas.microsoft.com/office/drawing/2014/main" id="{A786CB8B-F96A-D361-78CF-A257B2C3AD2E}"/>
              </a:ext>
            </a:extLst>
          </p:cNvPr>
          <p:cNvSpPr/>
          <p:nvPr/>
        </p:nvSpPr>
        <p:spPr>
          <a:xfrm rot="20040000">
            <a:off x="7538578" y="4579652"/>
            <a:ext cx="1397000" cy="4191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A6007-B3C4-3882-0E25-17BF99BC4ECD}"/>
              </a:ext>
            </a:extLst>
          </p:cNvPr>
          <p:cNvSpPr txBox="1"/>
          <p:nvPr/>
        </p:nvSpPr>
        <p:spPr>
          <a:xfrm>
            <a:off x="10553700" y="101600"/>
            <a:ext cx="12446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Name of College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450CD0-2ACD-B600-3BCA-6D1172785266}"/>
              </a:ext>
            </a:extLst>
          </p:cNvPr>
          <p:cNvSpPr txBox="1"/>
          <p:nvPr/>
        </p:nvSpPr>
        <p:spPr>
          <a:xfrm>
            <a:off x="10528300" y="1384299"/>
            <a:ext cx="16637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Have you OR do you plan on graduating?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20F444-1D2F-F8E2-087A-8166660D4158}"/>
              </a:ext>
            </a:extLst>
          </p:cNvPr>
          <p:cNvSpPr txBox="1"/>
          <p:nvPr/>
        </p:nvSpPr>
        <p:spPr>
          <a:xfrm>
            <a:off x="8686800" y="3721098"/>
            <a:ext cx="2921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Click here if have you already received your degree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0ACEE-2D38-8503-86E2-201FBDA81B01}"/>
              </a:ext>
            </a:extLst>
          </p:cNvPr>
          <p:cNvSpPr txBox="1"/>
          <p:nvPr/>
        </p:nvSpPr>
        <p:spPr>
          <a:xfrm>
            <a:off x="8953500" y="4432297"/>
            <a:ext cx="265430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Answer the degree questions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0DACA0-C9B3-26E0-2F13-38DED0DC09F7}"/>
              </a:ext>
            </a:extLst>
          </p:cNvPr>
          <p:cNvSpPr txBox="1"/>
          <p:nvPr/>
        </p:nvSpPr>
        <p:spPr>
          <a:xfrm>
            <a:off x="406400" y="5130799"/>
            <a:ext cx="468629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Step 4. </a:t>
            </a:r>
            <a:endParaRPr lang="en-US">
              <a:latin typeface="Aptos" panose="02110004020202020204"/>
              <a:cs typeface="Times New Roman"/>
            </a:endParaRPr>
          </a:p>
          <a:p>
            <a:r>
              <a:rPr lang="en-US" sz="3200">
                <a:latin typeface="Times New Roman"/>
                <a:cs typeface="Times New Roman"/>
              </a:rPr>
              <a:t>Follow </a:t>
            </a:r>
            <a:r>
              <a:rPr lang="en-US" sz="3200" b="1">
                <a:latin typeface="Times New Roman"/>
                <a:cs typeface="Times New Roman"/>
              </a:rPr>
              <a:t>1of the 3</a:t>
            </a:r>
            <a:r>
              <a:rPr lang="en-US" sz="3200">
                <a:latin typeface="Times New Roman"/>
                <a:cs typeface="Times New Roman"/>
              </a:rPr>
              <a:t> </a:t>
            </a:r>
            <a:r>
              <a:rPr lang="en-US" sz="3200" b="1">
                <a:latin typeface="Times New Roman"/>
                <a:cs typeface="Times New Roman"/>
              </a:rPr>
              <a:t>Options </a:t>
            </a:r>
            <a:r>
              <a:rPr lang="en-US" sz="3200">
                <a:latin typeface="Times New Roman"/>
                <a:cs typeface="Times New Roman"/>
              </a:rPr>
              <a:t>for ordering your transcript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58616-D7BF-946D-D30C-64C2E09B9FF2}"/>
              </a:ext>
            </a:extLst>
          </p:cNvPr>
          <p:cNvSpPr txBox="1"/>
          <p:nvPr/>
        </p:nvSpPr>
        <p:spPr>
          <a:xfrm>
            <a:off x="3238500" y="4787899"/>
            <a:ext cx="20955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Click "Add College"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05016F-E057-1610-66CA-4CDE70BC8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2"/>
    </mc:Choice>
    <mc:Fallback xmlns="">
      <p:transition spd="slow" advTm="3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D633-77DA-A4FD-65BF-504A7C0D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30" y="119319"/>
            <a:ext cx="1093347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>
                <a:latin typeface="Times New Roman"/>
                <a:cs typeface="Times New Roman"/>
              </a:rPr>
              <a:t>Option 2. </a:t>
            </a:r>
            <a:r>
              <a:rPr lang="en-US" sz="2400">
                <a:latin typeface="Times New Roman"/>
                <a:cs typeface="Times New Roman"/>
              </a:rPr>
              <a:t>Follow this process if you are </a:t>
            </a:r>
            <a:r>
              <a:rPr lang="en-US" sz="2400" b="1">
                <a:latin typeface="Times New Roman"/>
                <a:cs typeface="Times New Roman"/>
              </a:rPr>
              <a:t>planning </a:t>
            </a:r>
            <a:r>
              <a:rPr lang="en-US" sz="2400">
                <a:latin typeface="Times New Roman"/>
                <a:cs typeface="Times New Roman"/>
              </a:rPr>
              <a:t>to </a:t>
            </a:r>
            <a:r>
              <a:rPr lang="en-US" sz="2400" b="1">
                <a:latin typeface="Times New Roman"/>
                <a:cs typeface="Times New Roman"/>
              </a:rPr>
              <a:t>Graduate </a:t>
            </a:r>
            <a:r>
              <a:rPr lang="en-US" sz="2400">
                <a:latin typeface="Times New Roman"/>
                <a:cs typeface="Times New Roman"/>
              </a:rPr>
              <a:t>AND your </a:t>
            </a:r>
            <a:r>
              <a:rPr lang="en-US" sz="2400" b="1">
                <a:latin typeface="Times New Roman"/>
                <a:cs typeface="Times New Roman"/>
              </a:rPr>
              <a:t>classes are still in progress</a:t>
            </a:r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DDDDDA6B-B8E6-3181-2A98-B62DB6D51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225" y="1839023"/>
            <a:ext cx="5824383" cy="3418759"/>
          </a:xfr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2A17DF0-B3AC-2178-BFDA-503912B74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76" y="2023074"/>
            <a:ext cx="6064250" cy="3308350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55801ABD-6A61-3700-6D72-4CD22144A00E}"/>
              </a:ext>
            </a:extLst>
          </p:cNvPr>
          <p:cNvSpPr/>
          <p:nvPr/>
        </p:nvSpPr>
        <p:spPr>
          <a:xfrm rot="19440000">
            <a:off x="1094504" y="1402467"/>
            <a:ext cx="1046317" cy="4375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C2D02-D515-8A98-DCB1-750A040713A9}"/>
              </a:ext>
            </a:extLst>
          </p:cNvPr>
          <p:cNvSpPr txBox="1"/>
          <p:nvPr/>
        </p:nvSpPr>
        <p:spPr>
          <a:xfrm>
            <a:off x="2175797" y="1161436"/>
            <a:ext cx="21971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Have you OR do you plan on graduating?</a:t>
            </a:r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9F764FF9-FB07-1141-F578-768D8E7522C3}"/>
              </a:ext>
            </a:extLst>
          </p:cNvPr>
          <p:cNvSpPr/>
          <p:nvPr/>
        </p:nvSpPr>
        <p:spPr>
          <a:xfrm>
            <a:off x="3043901" y="2935748"/>
            <a:ext cx="1841909" cy="3404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ADAE93-83F2-B3EE-0501-3CC40AA61074}"/>
              </a:ext>
            </a:extLst>
          </p:cNvPr>
          <p:cNvSpPr txBox="1"/>
          <p:nvPr/>
        </p:nvSpPr>
        <p:spPr>
          <a:xfrm>
            <a:off x="4764137" y="2214717"/>
            <a:ext cx="1287618" cy="1169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Click here if you have NOT graduated &amp; answer the questions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A2368A82-6982-E5BA-8227-37913C8556EF}"/>
              </a:ext>
            </a:extLst>
          </p:cNvPr>
          <p:cNvSpPr/>
          <p:nvPr/>
        </p:nvSpPr>
        <p:spPr>
          <a:xfrm rot="19200000">
            <a:off x="8358094" y="1494818"/>
            <a:ext cx="1168400" cy="44758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0F7762-266D-C42C-4B63-949707944C2D}"/>
              </a:ext>
            </a:extLst>
          </p:cNvPr>
          <p:cNvSpPr txBox="1"/>
          <p:nvPr/>
        </p:nvSpPr>
        <p:spPr>
          <a:xfrm>
            <a:off x="9487720" y="1268770"/>
            <a:ext cx="228108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QCC does "Semesters"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7C02CCBB-E47B-225F-70F3-649EEAC39140}"/>
              </a:ext>
            </a:extLst>
          </p:cNvPr>
          <p:cNvSpPr/>
          <p:nvPr/>
        </p:nvSpPr>
        <p:spPr>
          <a:xfrm rot="1680000">
            <a:off x="8947955" y="3474253"/>
            <a:ext cx="953318" cy="4699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DDB6F8-2E3C-F137-C6C0-0CA2D0ABF1FF}"/>
              </a:ext>
            </a:extLst>
          </p:cNvPr>
          <p:cNvSpPr txBox="1"/>
          <p:nvPr/>
        </p:nvSpPr>
        <p:spPr>
          <a:xfrm>
            <a:off x="9956800" y="3889068"/>
            <a:ext cx="223192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Choose Resident/non-resident</a:t>
            </a: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D78C3387-8BC6-0301-5D86-4A2C45434D7E}"/>
              </a:ext>
            </a:extLst>
          </p:cNvPr>
          <p:cNvSpPr/>
          <p:nvPr/>
        </p:nvSpPr>
        <p:spPr>
          <a:xfrm rot="1980000">
            <a:off x="8639396" y="5540622"/>
            <a:ext cx="1192980" cy="42647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AA52CD-4065-2257-DAA7-5B1E5BC5BB09}"/>
              </a:ext>
            </a:extLst>
          </p:cNvPr>
          <p:cNvSpPr txBox="1"/>
          <p:nvPr/>
        </p:nvSpPr>
        <p:spPr>
          <a:xfrm>
            <a:off x="9956800" y="5676898"/>
            <a:ext cx="18669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Date of your FIRST semester at QCC</a:t>
            </a:r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F1E6BEAB-C335-740D-022F-CFF688092FF1}"/>
              </a:ext>
            </a:extLst>
          </p:cNvPr>
          <p:cNvSpPr/>
          <p:nvPr/>
        </p:nvSpPr>
        <p:spPr>
          <a:xfrm rot="1980000">
            <a:off x="8115296" y="4190996"/>
            <a:ext cx="1168400" cy="266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08CF56-A631-B1FF-2E58-3189EEBDB2F1}"/>
              </a:ext>
            </a:extLst>
          </p:cNvPr>
          <p:cNvSpPr txBox="1"/>
          <p:nvPr/>
        </p:nvSpPr>
        <p:spPr>
          <a:xfrm>
            <a:off x="9258300" y="4584698"/>
            <a:ext cx="25146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Click "yes" if you are currently enrolled in classes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60681-5B32-E933-D562-E6D9CE529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880" y="4580142"/>
            <a:ext cx="3931367" cy="2073071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147474A-B345-49EB-A818-1091D8CB34E2}"/>
              </a:ext>
            </a:extLst>
          </p:cNvPr>
          <p:cNvSpPr/>
          <p:nvPr/>
        </p:nvSpPr>
        <p:spPr>
          <a:xfrm rot="1200000">
            <a:off x="3712890" y="5186760"/>
            <a:ext cx="1733755" cy="35273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2E06-D2C4-3D24-6E0D-08B611BBC6FB}"/>
              </a:ext>
            </a:extLst>
          </p:cNvPr>
          <p:cNvSpPr txBox="1"/>
          <p:nvPr/>
        </p:nvSpPr>
        <p:spPr>
          <a:xfrm>
            <a:off x="5620364" y="5518762"/>
            <a:ext cx="25146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Click "No" if you are NOT enrolled in classes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7DE75-2510-2D16-8D68-677BF9153231}"/>
              </a:ext>
            </a:extLst>
          </p:cNvPr>
          <p:cNvSpPr txBox="1"/>
          <p:nvPr/>
        </p:nvSpPr>
        <p:spPr>
          <a:xfrm>
            <a:off x="261783" y="5322116"/>
            <a:ext cx="1101215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Date of your first &amp; last semester at QCC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34938D32-F342-8E55-EF59-F05CE74FEF0B}"/>
              </a:ext>
            </a:extLst>
          </p:cNvPr>
          <p:cNvSpPr/>
          <p:nvPr/>
        </p:nvSpPr>
        <p:spPr>
          <a:xfrm rot="9600000" flipV="1">
            <a:off x="1255321" y="5882679"/>
            <a:ext cx="873022" cy="44368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6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015480-8E8A-1FE6-44A5-870076216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616" y="1011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89"/>
    </mc:Choice>
    <mc:Fallback xmlns="">
      <p:transition spd="slow" advTm="8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1044-22AB-5175-DB7A-4910C968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60" y="287248"/>
            <a:ext cx="10515600" cy="1058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mes New Roman"/>
                <a:cs typeface="Times New Roman"/>
              </a:rPr>
              <a:t>Option 3. </a:t>
            </a:r>
            <a:r>
              <a:rPr lang="en-US">
                <a:latin typeface="Times New Roman"/>
                <a:cs typeface="Times New Roman"/>
              </a:rPr>
              <a:t>You DO NOT plan to Graduate with your associates 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D99B862-457F-896B-2EB4-BA109ED28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3" y="1356234"/>
            <a:ext cx="5514975" cy="752475"/>
          </a:xfrm>
          <a:prstGeom prst="rect">
            <a:avLst/>
          </a:prstGeom>
        </p:spPr>
      </p:pic>
      <p:pic>
        <p:nvPicPr>
          <p:cNvPr id="6" name="Picture 5" descr="A white box with black text and green circles&#10;&#10;Description automatically generated">
            <a:extLst>
              <a:ext uri="{FF2B5EF4-FFF2-40B4-BE49-F238E27FC236}">
                <a16:creationId xmlns:a16="http://schemas.microsoft.com/office/drawing/2014/main" id="{EF067ED5-3B24-B471-8DF2-0F04BCC87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" y="2113651"/>
            <a:ext cx="4305300" cy="819150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6BCAAE5-8DC1-15F0-4800-025485A88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9" y="3087089"/>
            <a:ext cx="6591300" cy="1000125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DB7939DF-CE01-CBF9-3BDC-D0605D115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0" y="4422296"/>
            <a:ext cx="3067050" cy="78105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B5BD239-B955-6F43-BEA6-FAC20F6F3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636" y="5584795"/>
            <a:ext cx="3124200" cy="126682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5735EE1-78AE-99AE-C4E5-DE5DA2EEF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994" y="3981900"/>
            <a:ext cx="4810125" cy="2085975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815D6B3F-CD74-4CAB-EC9A-86A4AA7C6769}"/>
              </a:ext>
            </a:extLst>
          </p:cNvPr>
          <p:cNvSpPr/>
          <p:nvPr/>
        </p:nvSpPr>
        <p:spPr>
          <a:xfrm>
            <a:off x="5577604" y="1262767"/>
            <a:ext cx="1046317" cy="4375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EFB4B9-8581-4F3E-7454-C536F4E896EA}"/>
              </a:ext>
            </a:extLst>
          </p:cNvPr>
          <p:cNvSpPr txBox="1"/>
          <p:nvPr/>
        </p:nvSpPr>
        <p:spPr>
          <a:xfrm>
            <a:off x="6862097" y="1263036"/>
            <a:ext cx="21971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You are NOT planning on obtaining your degree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F379B2-6CDD-0B1E-1706-F57538E94434}"/>
              </a:ext>
            </a:extLst>
          </p:cNvPr>
          <p:cNvSpPr txBox="1"/>
          <p:nvPr/>
        </p:nvSpPr>
        <p:spPr>
          <a:xfrm>
            <a:off x="5487220" y="2526070"/>
            <a:ext cx="228108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QCC does "Semesters"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DD5A6058-817F-AD6A-B8D2-69AF9DE24045}"/>
              </a:ext>
            </a:extLst>
          </p:cNvPr>
          <p:cNvSpPr/>
          <p:nvPr/>
        </p:nvSpPr>
        <p:spPr>
          <a:xfrm>
            <a:off x="4231404" y="2469266"/>
            <a:ext cx="1046317" cy="4375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ECFD3CFF-95C1-7A21-D021-39E4E43ADEF1}"/>
              </a:ext>
            </a:extLst>
          </p:cNvPr>
          <p:cNvSpPr/>
          <p:nvPr/>
        </p:nvSpPr>
        <p:spPr>
          <a:xfrm>
            <a:off x="5285836" y="3370966"/>
            <a:ext cx="2671585" cy="4375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812E30-77C5-11FC-8BF9-62E3DC2BF8D4}"/>
              </a:ext>
            </a:extLst>
          </p:cNvPr>
          <p:cNvSpPr txBox="1"/>
          <p:nvPr/>
        </p:nvSpPr>
        <p:spPr>
          <a:xfrm>
            <a:off x="8090720" y="3376970"/>
            <a:ext cx="271288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Choose Resident/non-resident</a:t>
            </a:r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22CA4F07-DE1A-CBD3-86F1-DC1743042D19}"/>
              </a:ext>
            </a:extLst>
          </p:cNvPr>
          <p:cNvSpPr/>
          <p:nvPr/>
        </p:nvSpPr>
        <p:spPr>
          <a:xfrm rot="20100000">
            <a:off x="2197060" y="4147138"/>
            <a:ext cx="868517" cy="3486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DD07F5-AB4A-B127-355E-3ECD29030B2F}"/>
              </a:ext>
            </a:extLst>
          </p:cNvPr>
          <p:cNvSpPr txBox="1"/>
          <p:nvPr/>
        </p:nvSpPr>
        <p:spPr>
          <a:xfrm>
            <a:off x="3150420" y="3935770"/>
            <a:ext cx="182388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Are you currently enrolled?</a:t>
            </a:r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3FC417B6-66AE-C32D-042F-8CD3FED18FCF}"/>
              </a:ext>
            </a:extLst>
          </p:cNvPr>
          <p:cNvSpPr/>
          <p:nvPr/>
        </p:nvSpPr>
        <p:spPr>
          <a:xfrm rot="13620000" flipV="1">
            <a:off x="2586268" y="5057096"/>
            <a:ext cx="1033617" cy="3752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Yes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602143A3-ADC6-C51B-EF35-9AD7196C49FF}"/>
              </a:ext>
            </a:extLst>
          </p:cNvPr>
          <p:cNvSpPr/>
          <p:nvPr/>
        </p:nvSpPr>
        <p:spPr>
          <a:xfrm rot="11100000" flipV="1">
            <a:off x="3077319" y="4661901"/>
            <a:ext cx="2506817" cy="2990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No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0B5597-6F26-10A1-5CE6-4CC9A57A3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70119" y="560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90"/>
    </mc:Choice>
    <mc:Fallback xmlns="">
      <p:transition spd="slow" advTm="5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4625-660C-B485-C79A-9FC3A373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0" y="365125"/>
            <a:ext cx="6032500" cy="1350963"/>
          </a:xfrm>
        </p:spPr>
        <p:txBody>
          <a:bodyPr>
            <a:norm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Step 6. National Student Clearing House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EA51BFE-88EC-11B8-6A54-AB84BADA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091" y="1495665"/>
            <a:ext cx="7045325" cy="455295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B6643F72-2EDC-AFCB-141B-D4B47E24D02B}"/>
              </a:ext>
            </a:extLst>
          </p:cNvPr>
          <p:cNvSpPr/>
          <p:nvPr/>
        </p:nvSpPr>
        <p:spPr>
          <a:xfrm rot="20280000">
            <a:off x="5653796" y="2973912"/>
            <a:ext cx="766917" cy="3740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F3BA5-1B88-027B-63C7-CBC5BF4426AE}"/>
              </a:ext>
            </a:extLst>
          </p:cNvPr>
          <p:cNvSpPr txBox="1"/>
          <p:nvPr/>
        </p:nvSpPr>
        <p:spPr>
          <a:xfrm>
            <a:off x="6468397" y="2456836"/>
            <a:ext cx="18796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QCC uses National Student Clearing House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556B4A-7FEA-00AD-D2E8-917B53475CDD}"/>
                  </a:ext>
                </a:extLst>
              </p14:cNvPr>
              <p14:cNvContentPartPr/>
              <p14:nvPr/>
            </p14:nvContentPartPr>
            <p14:xfrm>
              <a:off x="4914900" y="1854199"/>
              <a:ext cx="2574804" cy="10067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556B4A-7FEA-00AD-D2E8-917B53475C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0906" y="1747075"/>
                <a:ext cx="2682432" cy="31528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rrow: Left 9">
            <a:extLst>
              <a:ext uri="{FF2B5EF4-FFF2-40B4-BE49-F238E27FC236}">
                <a16:creationId xmlns:a16="http://schemas.microsoft.com/office/drawing/2014/main" id="{F811AFCA-3EA1-C874-7A14-0D7BCF1652B5}"/>
              </a:ext>
            </a:extLst>
          </p:cNvPr>
          <p:cNvSpPr/>
          <p:nvPr/>
        </p:nvSpPr>
        <p:spPr>
          <a:xfrm rot="19560000">
            <a:off x="10427569" y="4007474"/>
            <a:ext cx="970117" cy="3994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67314-0CA2-61C2-2202-6E0DC396E895}"/>
              </a:ext>
            </a:extLst>
          </p:cNvPr>
          <p:cNvSpPr txBox="1"/>
          <p:nvPr/>
        </p:nvSpPr>
        <p:spPr>
          <a:xfrm>
            <a:off x="10659397" y="2545735"/>
            <a:ext cx="1536700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Click "Copy" so you have your unique Transcript ID ready for National Student Clearing House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FA12F-BC42-A645-D04A-B7699949A1D0}"/>
              </a:ext>
            </a:extLst>
          </p:cNvPr>
          <p:cNvSpPr txBox="1"/>
          <p:nvPr/>
        </p:nvSpPr>
        <p:spPr>
          <a:xfrm>
            <a:off x="10659397" y="5047634"/>
            <a:ext cx="153670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Click this button to continue the ordering process on Clearing House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257A2AE0-4E09-E6F2-E26F-5FC247BEA22F}"/>
              </a:ext>
            </a:extLst>
          </p:cNvPr>
          <p:cNvSpPr/>
          <p:nvPr/>
        </p:nvSpPr>
        <p:spPr>
          <a:xfrm rot="1320000">
            <a:off x="9654286" y="6016987"/>
            <a:ext cx="1033617" cy="4375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3</a:t>
            </a:r>
          </a:p>
        </p:txBody>
      </p:sp>
      <p:pic>
        <p:nvPicPr>
          <p:cNvPr id="15" name="Content Placeholder 3" descr="A screen shot of a college&#10;&#10;Description automatically generated">
            <a:extLst>
              <a:ext uri="{FF2B5EF4-FFF2-40B4-BE49-F238E27FC236}">
                <a16:creationId xmlns:a16="http://schemas.microsoft.com/office/drawing/2014/main" id="{04ABE973-C91D-53DD-1B78-AC8AE56D5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30564" y="3480144"/>
            <a:ext cx="4524375" cy="2752725"/>
          </a:xfr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620EF42-30E5-61C1-6014-E8F2A71C5EB1}"/>
              </a:ext>
            </a:extLst>
          </p:cNvPr>
          <p:cNvSpPr txBox="1">
            <a:spLocks/>
          </p:cNvSpPr>
          <p:nvPr/>
        </p:nvSpPr>
        <p:spPr>
          <a:xfrm>
            <a:off x="330200" y="2460625"/>
            <a:ext cx="3810000" cy="1312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Times New Roman"/>
                <a:cs typeface="Times New Roman"/>
              </a:rPr>
              <a:t>Step 5. Order Transcripts</a:t>
            </a:r>
            <a:endParaRPr lang="en-US" sz="3600">
              <a:latin typeface="Times New Roman"/>
              <a:cs typeface="Times New Roman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04DBEADC-CCFA-AB84-DDCA-A8E469ADB23E}"/>
              </a:ext>
            </a:extLst>
          </p:cNvPr>
          <p:cNvSpPr/>
          <p:nvPr/>
        </p:nvSpPr>
        <p:spPr>
          <a:xfrm rot="8760000" flipV="1">
            <a:off x="3202692" y="5966221"/>
            <a:ext cx="1147917" cy="4387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93728B-6E4F-45EB-6C37-DDE6CF404F1B}"/>
              </a:ext>
            </a:extLst>
          </p:cNvPr>
          <p:cNvSpPr txBox="1"/>
          <p:nvPr/>
        </p:nvSpPr>
        <p:spPr>
          <a:xfrm>
            <a:off x="1883697" y="6444635"/>
            <a:ext cx="129540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/>
                <a:cs typeface="Times New Roman"/>
              </a:rPr>
              <a:t>Click Order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3D525B-C757-A2F7-DD31-40F469383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82" y="246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5"/>
    </mc:Choice>
    <mc:Fallback xmlns="">
      <p:transition spd="slow" advTm="4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49854-B051-9205-0A56-689A7BF0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7825"/>
            <a:ext cx="2641600" cy="1338263"/>
          </a:xfrm>
        </p:spPr>
        <p:txBody>
          <a:bodyPr>
            <a:normAutofit/>
          </a:bodyPr>
          <a:lstStyle/>
          <a:p>
            <a:r>
              <a:rPr lang="en-US" sz="3200">
                <a:latin typeface="Times New Roman"/>
                <a:cs typeface="Times New Roman"/>
              </a:rPr>
              <a:t>Step 7.</a:t>
            </a:r>
            <a:br>
              <a:rPr lang="en-US" sz="4000">
                <a:latin typeface="Times New Roman"/>
                <a:cs typeface="Times New Roman"/>
              </a:rPr>
            </a:br>
            <a:r>
              <a:rPr lang="en-US" sz="3100">
                <a:latin typeface="Times New Roman"/>
                <a:cs typeface="Times New Roman"/>
              </a:rPr>
              <a:t>Select School</a:t>
            </a:r>
          </a:p>
        </p:txBody>
      </p:sp>
      <p:pic>
        <p:nvPicPr>
          <p:cNvPr id="9" name="Picture 8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E04C074E-7789-A975-D034-6EF5807C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3424238"/>
            <a:ext cx="8950325" cy="3438525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529C27F-00DE-1D81-095D-1E3DA7D2C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888" y="374650"/>
            <a:ext cx="5851525" cy="2438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FDD9A61-3C2F-570F-F77C-A2DB504C74D0}"/>
              </a:ext>
            </a:extLst>
          </p:cNvPr>
          <p:cNvSpPr txBox="1">
            <a:spLocks/>
          </p:cNvSpPr>
          <p:nvPr/>
        </p:nvSpPr>
        <p:spPr>
          <a:xfrm>
            <a:off x="127000" y="4784725"/>
            <a:ext cx="2527300" cy="135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/>
                <a:cs typeface="Times New Roman"/>
              </a:rPr>
              <a:t>Step 8.</a:t>
            </a:r>
          </a:p>
          <a:p>
            <a:r>
              <a:rPr lang="en-US" sz="2400">
                <a:latin typeface="Times New Roman"/>
                <a:cs typeface="Times New Roman"/>
              </a:rPr>
              <a:t>Click "Order Transcript"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E691A-8BEE-8E0A-2554-DDDDD6437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932" y="246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7"/>
    </mc:Choice>
    <mc:Fallback xmlns="">
      <p:transition spd="slow" advTm="2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0FED-38A7-13E5-12ED-66C70863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/>
                <a:cs typeface="Times New Roman"/>
              </a:rPr>
              <a:t>Step 9. Put in your personal information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FBE861-ED88-A53B-BE5A-8E4B2C67C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" y="1711325"/>
            <a:ext cx="5904443" cy="4833938"/>
          </a:xfrm>
        </p:spPr>
      </p:pic>
      <p:pic>
        <p:nvPicPr>
          <p:cNvPr id="5" name="Picture 4" descr="A screenshot of a contact form&#10;&#10;Description automatically generated">
            <a:extLst>
              <a:ext uri="{FF2B5EF4-FFF2-40B4-BE49-F238E27FC236}">
                <a16:creationId xmlns:a16="http://schemas.microsoft.com/office/drawing/2014/main" id="{5DAB8B97-2D0C-69EF-22AA-7CB175701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763" y="1366838"/>
            <a:ext cx="5857875" cy="54959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B2A363-988A-407D-CAD8-B3130E9AF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8055" y="256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7"/>
    </mc:Choice>
    <mc:Fallback xmlns="">
      <p:transition spd="slow" advTm="2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0DC66F2BE35438865C7F6B646BAC2" ma:contentTypeVersion="17" ma:contentTypeDescription="Create a new document." ma:contentTypeScope="" ma:versionID="18bf6b3072e619ce690c995f961df29b">
  <xsd:schema xmlns:xsd="http://www.w3.org/2001/XMLSchema" xmlns:xs="http://www.w3.org/2001/XMLSchema" xmlns:p="http://schemas.microsoft.com/office/2006/metadata/properties" xmlns:ns1="http://schemas.microsoft.com/sharepoint/v3" xmlns:ns2="a1d23134-cdf6-4e21-a427-57db8fd8537a" xmlns:ns3="01dde508-c5b7-40fb-aac9-1c6392497654" targetNamespace="http://schemas.microsoft.com/office/2006/metadata/properties" ma:root="true" ma:fieldsID="180138e6d7c907af32a5bfa4ba9becee" ns1:_="" ns2:_="" ns3:_="">
    <xsd:import namespace="http://schemas.microsoft.com/sharepoint/v3"/>
    <xsd:import namespace="a1d23134-cdf6-4e21-a427-57db8fd8537a"/>
    <xsd:import namespace="01dde508-c5b7-40fb-aac9-1c6392497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23134-cdf6-4e21-a427-57db8fd853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888f58-9024-42cd-a182-a74995d23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de508-c5b7-40fb-aac9-1c639249765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9076514-04b1-4980-8017-16541c684730}" ma:internalName="TaxCatchAll" ma:showField="CatchAllData" ma:web="01dde508-c5b7-40fb-aac9-1c6392497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01dde508-c5b7-40fb-aac9-1c6392497654" xsi:nil="true"/>
    <_ip_UnifiedCompliancePolicyProperties xmlns="http://schemas.microsoft.com/sharepoint/v3" xsi:nil="true"/>
    <lcf76f155ced4ddcb4097134ff3c332f xmlns="a1d23134-cdf6-4e21-a427-57db8fd853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A3E330-E8B1-4E15-87F4-7BC086DDA4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7B9FD2-788E-41DC-8E56-4CF8F30F127A}">
  <ds:schemaRefs>
    <ds:schemaRef ds:uri="01dde508-c5b7-40fb-aac9-1c6392497654"/>
    <ds:schemaRef ds:uri="a1d23134-cdf6-4e21-a427-57db8fd85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AD38FC-6EEF-426F-A5E7-FA519E942233}">
  <ds:schemaRefs>
    <ds:schemaRef ds:uri="http://schemas.microsoft.com/sharepoint/v3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1dde508-c5b7-40fb-aac9-1c6392497654"/>
    <ds:schemaRef ds:uri="a1d23134-cdf6-4e21-a427-57db8fd853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858</Words>
  <Application>Microsoft Office PowerPoint</Application>
  <PresentationFormat>Widescreen</PresentationFormat>
  <Paragraphs>127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Times New Roman</vt:lpstr>
      <vt:lpstr>Office Theme</vt:lpstr>
      <vt:lpstr>Common App Guide</vt:lpstr>
      <vt:lpstr>Ordering transcripts FOR the Common Application</vt:lpstr>
      <vt:lpstr>Electronically send transcript</vt:lpstr>
      <vt:lpstr>Step 3.Add QCC</vt:lpstr>
      <vt:lpstr>Option 2. Follow this process if you are planning to Graduate AND your classes are still in progress</vt:lpstr>
      <vt:lpstr>PowerPoint Presentation</vt:lpstr>
      <vt:lpstr>Step 6. National Student Clearing House</vt:lpstr>
      <vt:lpstr>Step 7. Select School</vt:lpstr>
      <vt:lpstr>Step 9. Put in your personal information</vt:lpstr>
      <vt:lpstr>Step 10: Select Transcript Recipient</vt:lpstr>
      <vt:lpstr>Step 11. Transcript Processing</vt:lpstr>
      <vt:lpstr>PowerPoint Presentation</vt:lpstr>
      <vt:lpstr>PowerPoint Presentation</vt:lpstr>
      <vt:lpstr>PowerPoint Presentation</vt:lpstr>
      <vt:lpstr> When students check “YES” they can still fill out the entire application and submit it.   Common App Fee Waiver</vt:lpstr>
      <vt:lpstr>Recommendations</vt:lpstr>
      <vt:lpstr>Create a Recommendation on Common App</vt:lpstr>
      <vt:lpstr>PowerPoint Presentation</vt:lpstr>
    </vt:vector>
  </TitlesOfParts>
  <Company>Quinsigamond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Ordering transcripts FOR the Common Application</dc:title>
  <dc:creator>Emily Greene</dc:creator>
  <cp:lastModifiedBy>Beth Fullerton</cp:lastModifiedBy>
  <cp:revision>2</cp:revision>
  <dcterms:created xsi:type="dcterms:W3CDTF">2024-08-30T13:28:42Z</dcterms:created>
  <dcterms:modified xsi:type="dcterms:W3CDTF">2025-02-21T20:50:04Z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0x010100E4D0DC66F2BE35438865C7F6B646BAC2</vt:lpwstr>
  </property>
  <property fmtid="{D5CDD505-2E9C-101B-9397-08002B2CF9AE}" pid="3" name="MediaServiceImageTags">
    <vt:lpwstr/>
  </property>
</Properties>
</file>